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ebo" charset="1" panose="00000500000000000000"/>
      <p:regular r:id="rId10"/>
    </p:embeddedFont>
    <p:embeddedFont>
      <p:font typeface="Heebo Bold" charset="1" panose="00000800000000000000"/>
      <p:regular r:id="rId11"/>
    </p:embeddedFont>
    <p:embeddedFont>
      <p:font typeface="Heebo Thin" charset="1" panose="00000300000000000000"/>
      <p:regular r:id="rId12"/>
    </p:embeddedFont>
    <p:embeddedFont>
      <p:font typeface="Heebo Light" charset="1" panose="00000400000000000000"/>
      <p:regular r:id="rId13"/>
    </p:embeddedFont>
    <p:embeddedFont>
      <p:font typeface="Heebo Medium" charset="1" panose="00000600000000000000"/>
      <p:regular r:id="rId14"/>
    </p:embeddedFont>
    <p:embeddedFont>
      <p:font typeface="Heebo Ultra-Bold" charset="1" panose="00000900000000000000"/>
      <p:regular r:id="rId15"/>
    </p:embeddedFont>
    <p:embeddedFont>
      <p:font typeface="Heebo Heavy" charset="1" panose="00000A00000000000000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2.xml"/><Relationship Id="rId21" Type="http://schemas.openxmlformats.org/officeDocument/2006/relationships/font" Target="fonts/font21.fntdata"/><Relationship Id="rId3" Type="http://schemas.openxmlformats.org/officeDocument/2006/relationships/viewProps" Target="viewProps.xml"/><Relationship Id="rId34" Type="http://schemas.openxmlformats.org/officeDocument/2006/relationships/customXml" Target="../customXml/item1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0" Type="http://schemas.openxmlformats.org/officeDocument/2006/relationships/font" Target="fonts/font20.fntdata"/><Relationship Id="rId29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slide" Target="slides/slide8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slide" Target="slides/slide4.xml"/><Relationship Id="rId5" Type="http://schemas.openxmlformats.org/officeDocument/2006/relationships/tableStyles" Target="tableStyles.xml"/><Relationship Id="rId36" Type="http://schemas.openxmlformats.org/officeDocument/2006/relationships/customXml" Target="../customXml/item3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7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35" Type="http://schemas.openxmlformats.org/officeDocument/2006/relationships/customXml" Target="../customXml/item2.xml"/><Relationship Id="rId8" Type="http://schemas.openxmlformats.org/officeDocument/2006/relationships/font" Target="fonts/font8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58666" y="2523660"/>
            <a:ext cx="3753274" cy="3443628"/>
          </a:xfrm>
          <a:custGeom>
            <a:avLst/>
            <a:gdLst/>
            <a:ahLst/>
            <a:cxnLst/>
            <a:rect r="r" b="b" t="t" l="l"/>
            <a:pathLst>
              <a:path h="3443628" w="3753274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188" y="794979"/>
            <a:ext cx="16419623" cy="8697043"/>
            <a:chOff x="0" y="0"/>
            <a:chExt cx="63915348" cy="33854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915348" cy="33854281"/>
            </a:xfrm>
            <a:custGeom>
              <a:avLst/>
              <a:gdLst/>
              <a:ahLst/>
              <a:cxnLst/>
              <a:rect r="r" b="b" t="t" l="l"/>
              <a:pathLst>
                <a:path h="33854281" w="63915348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713587">
            <a:off x="14568945" y="80742"/>
            <a:ext cx="1569750" cy="1428473"/>
          </a:xfrm>
          <a:custGeom>
            <a:avLst/>
            <a:gdLst/>
            <a:ahLst/>
            <a:cxnLst/>
            <a:rect r="r" b="b" t="t" l="l"/>
            <a:pathLst>
              <a:path h="1428473" w="1569750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310">
            <a:off x="12014704" y="7015656"/>
            <a:ext cx="5448196" cy="5019151"/>
          </a:xfrm>
          <a:custGeom>
            <a:avLst/>
            <a:gdLst/>
            <a:ahLst/>
            <a:cxnLst/>
            <a:rect r="r" b="b" t="t" l="l"/>
            <a:pathLst>
              <a:path h="5019151" w="5448196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0757" y="1363741"/>
            <a:ext cx="11885415" cy="3602943"/>
            <a:chOff x="0" y="0"/>
            <a:chExt cx="15847220" cy="48039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26514"/>
              <a:ext cx="15847220" cy="353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53"/>
                </a:lnSpc>
              </a:pPr>
              <a:r>
                <a:rPr lang="en-US" sz="8710">
                  <a:solidFill>
                    <a:srgbClr val="64E688"/>
                  </a:solidFill>
                  <a:latin typeface="Heebo Ultra-Bold"/>
                </a:rPr>
                <a:t>Segurança Cibernética Avançada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07436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0757" y="8665733"/>
            <a:ext cx="920743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9"/>
              </a:lnSpc>
            </a:pPr>
            <a:r>
              <a:rPr lang="en-US" sz="2249">
                <a:solidFill>
                  <a:srgbClr val="FFFFFF"/>
                </a:solidFill>
                <a:latin typeface="Heebo"/>
              </a:rPr>
              <a:t>Um resumo de como ela está mudando empresas e o local de trabalho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4887" y="2419934"/>
            <a:ext cx="5633426" cy="3742476"/>
            <a:chOff x="0" y="0"/>
            <a:chExt cx="7511235" cy="498996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7511235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Ultra-Bold"/>
                </a:rPr>
                <a:t>Pontos de Discussão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32644"/>
              <a:ext cx="7511235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"/>
                </a:rPr>
                <a:t>Principais tópicos discutidos nesta apresentação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03487" y="2141107"/>
            <a:ext cx="796543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"/>
              </a:rPr>
              <a:t>O que é cybersegurança?</a:t>
            </a:r>
          </a:p>
        </p:txBody>
      </p:sp>
      <p:sp>
        <p:nvSpPr>
          <p:cNvPr name="AutoShape 6" id="6"/>
          <p:cNvSpPr/>
          <p:nvPr/>
        </p:nvSpPr>
        <p:spPr>
          <a:xfrm>
            <a:off x="8073387" y="2367802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703487" y="6296120"/>
            <a:ext cx="796543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"/>
              </a:rPr>
              <a:t> Uso da inteligência artificial</a:t>
            </a:r>
          </a:p>
        </p:txBody>
      </p:sp>
      <p:sp>
        <p:nvSpPr>
          <p:cNvPr name="AutoShape 8" id="8"/>
          <p:cNvSpPr/>
          <p:nvPr/>
        </p:nvSpPr>
        <p:spPr>
          <a:xfrm>
            <a:off x="8073387" y="6507575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703487" y="3179860"/>
            <a:ext cx="796543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"/>
              </a:rPr>
              <a:t> Por que é importante?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073387" y="3402745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703487" y="4209089"/>
            <a:ext cx="796543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4"/>
              </a:lnSpc>
            </a:pPr>
            <a:r>
              <a:rPr lang="en-US" sz="2325">
                <a:solidFill>
                  <a:srgbClr val="FFFFFF"/>
                </a:solidFill>
                <a:latin typeface="Heebo"/>
              </a:rPr>
              <a:t>Medidas para a Cibersegurança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073387" y="4437689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703487" y="5257367"/>
            <a:ext cx="7965432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Heebo"/>
              </a:rPr>
              <a:t> Tipos Comuns de Ataques Cibernéticos 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073387" y="5472632"/>
            <a:ext cx="454346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74746" y="2237337"/>
            <a:ext cx="5856762" cy="585676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92788" t="-5750" r="-5415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465065">
            <a:off x="16247530" y="7302882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0019893" y="1576371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54011" y="1872723"/>
            <a:ext cx="7025850" cy="152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5"/>
              </a:lnSpc>
            </a:pPr>
            <a:r>
              <a:rPr lang="en-US" sz="5021">
                <a:solidFill>
                  <a:srgbClr val="64E688"/>
                </a:solidFill>
                <a:latin typeface="Heebo Bold"/>
              </a:rPr>
              <a:t>O Que é</a:t>
            </a:r>
            <a:r>
              <a:rPr lang="en-US" sz="5021">
                <a:solidFill>
                  <a:srgbClr val="64E688"/>
                </a:solidFill>
                <a:latin typeface="Heebo Bold"/>
              </a:rPr>
              <a:t> Cibersegurança?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955" y="4288418"/>
            <a:ext cx="9637963" cy="36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3452">
                <a:solidFill>
                  <a:srgbClr val="FFFFFF"/>
                </a:solidFill>
                <a:latin typeface="Open Sans"/>
              </a:rPr>
              <a:t>Também conhecida como segurança da tecnologia da informação (TI), é um conjunto de processos, melhores práticas e soluções tecnológicas que ajudam a proteger seus sistemas críticos e sua rede contra ataques digitais.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74746" y="2192901"/>
            <a:ext cx="5901198" cy="59011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099" t="0" r="-2509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531549">
            <a:off x="15827121" y="7120411"/>
            <a:ext cx="1432179" cy="1610836"/>
          </a:xfrm>
          <a:custGeom>
            <a:avLst/>
            <a:gdLst/>
            <a:ahLst/>
            <a:cxnLst/>
            <a:rect r="r" b="b" t="t" l="l"/>
            <a:pathLst>
              <a:path h="1610836" w="1432179">
                <a:moveTo>
                  <a:pt x="0" y="0"/>
                </a:moveTo>
                <a:lnTo>
                  <a:pt x="1432179" y="0"/>
                </a:lnTo>
                <a:lnTo>
                  <a:pt x="1432179" y="1610836"/>
                </a:lnTo>
                <a:lnTo>
                  <a:pt x="0" y="1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1828">
            <a:off x="10440445" y="1617645"/>
            <a:ext cx="1137052" cy="1108109"/>
          </a:xfrm>
          <a:custGeom>
            <a:avLst/>
            <a:gdLst/>
            <a:ahLst/>
            <a:cxnLst/>
            <a:rect r="r" b="b" t="t" l="l"/>
            <a:pathLst>
              <a:path h="1108109" w="1137052">
                <a:moveTo>
                  <a:pt x="0" y="0"/>
                </a:moveTo>
                <a:lnTo>
                  <a:pt x="1137053" y="0"/>
                </a:lnTo>
                <a:lnTo>
                  <a:pt x="1137053" y="1108110"/>
                </a:lnTo>
                <a:lnTo>
                  <a:pt x="0" y="110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8700"/>
            <a:ext cx="835555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5024">
                <a:solidFill>
                  <a:srgbClr val="64E688"/>
                </a:solidFill>
                <a:latin typeface="Heebo Ultra-Bold"/>
              </a:rPr>
              <a:t>A importância da cibersegurança e tecnologia de segurança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1229" y="3665742"/>
            <a:ext cx="7470497" cy="58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ebo"/>
              </a:rPr>
              <a:t> A Cybersegurança é voltada para softwares, hardwares e redes.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ebo"/>
              </a:rPr>
              <a:t>Ela previne problemas com a gestão de informações que é feita pelas máquinas, no trânsito e armazenamento de dados entre elas.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ebo"/>
              </a:rPr>
              <a:t>Ou seja, seu principal objetivo é mantê-los seguros contra invasões e demais ações maliciosas que ponham em risco a integridade, o valor e o sigilo desses materiais.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eebo"/>
              </a:rPr>
              <a:t>Dessa forma, protege a informação digital armazenada ali.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8619" y="1737688"/>
            <a:ext cx="6424730" cy="6541553"/>
            <a:chOff x="0" y="0"/>
            <a:chExt cx="2500902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09029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009029">
                  <a:moveTo>
                    <a:pt x="24884568" y="59690"/>
                  </a:moveTo>
                  <a:cubicBezTo>
                    <a:pt x="24920129" y="59690"/>
                    <a:pt x="24949338" y="88900"/>
                    <a:pt x="24949338" y="124460"/>
                  </a:cubicBezTo>
                  <a:lnTo>
                    <a:pt x="24949338" y="25339318"/>
                  </a:lnTo>
                  <a:cubicBezTo>
                    <a:pt x="24949338" y="25374879"/>
                    <a:pt x="24920129" y="25404088"/>
                    <a:pt x="24884568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884568" y="59690"/>
                  </a:lnTo>
                  <a:moveTo>
                    <a:pt x="248845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4884568" y="25463779"/>
                  </a:lnTo>
                  <a:cubicBezTo>
                    <a:pt x="24953148" y="25463779"/>
                    <a:pt x="25009029" y="25407899"/>
                    <a:pt x="25009029" y="25339318"/>
                  </a:cubicBezTo>
                  <a:lnTo>
                    <a:pt x="25009029" y="124460"/>
                  </a:lnTo>
                  <a:cubicBezTo>
                    <a:pt x="25009029" y="55880"/>
                    <a:pt x="24953148" y="0"/>
                    <a:pt x="2488456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55185" y="2057865"/>
            <a:ext cx="5718840" cy="5901198"/>
            <a:chOff x="0" y="0"/>
            <a:chExt cx="61537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53773" cy="6351270"/>
            </a:xfrm>
            <a:custGeom>
              <a:avLst/>
              <a:gdLst/>
              <a:ahLst/>
              <a:cxnLst/>
              <a:rect r="r" b="b" t="t" l="l"/>
              <a:pathLst>
                <a:path h="6351270" w="6153773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1075" y="0"/>
                    <a:pt x="382765" y="0"/>
                  </a:cubicBezTo>
                  <a:lnTo>
                    <a:pt x="5772239" y="0"/>
                  </a:lnTo>
                  <a:cubicBezTo>
                    <a:pt x="5982698" y="0"/>
                    <a:pt x="6153773" y="176530"/>
                    <a:pt x="6153773" y="394970"/>
                  </a:cubicBezTo>
                  <a:lnTo>
                    <a:pt x="6153773" y="5956300"/>
                  </a:lnTo>
                  <a:cubicBezTo>
                    <a:pt x="6153773" y="6174740"/>
                    <a:pt x="5982698" y="6351270"/>
                    <a:pt x="5771008" y="6351270"/>
                  </a:cubicBezTo>
                  <a:lnTo>
                    <a:pt x="382765" y="6351270"/>
                  </a:lnTo>
                  <a:cubicBezTo>
                    <a:pt x="171075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8793" t="0" r="-1879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342350">
            <a:off x="7414720" y="6614380"/>
            <a:ext cx="1518610" cy="2042141"/>
          </a:xfrm>
          <a:custGeom>
            <a:avLst/>
            <a:gdLst/>
            <a:ahLst/>
            <a:cxnLst/>
            <a:rect r="r" b="b" t="t" l="l"/>
            <a:pathLst>
              <a:path h="2042141" w="1518610">
                <a:moveTo>
                  <a:pt x="0" y="0"/>
                </a:moveTo>
                <a:lnTo>
                  <a:pt x="1518610" y="0"/>
                </a:lnTo>
                <a:lnTo>
                  <a:pt x="1518610" y="2042141"/>
                </a:lnTo>
                <a:lnTo>
                  <a:pt x="0" y="2042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13674">
            <a:off x="1968619" y="1458232"/>
            <a:ext cx="1263594" cy="1199266"/>
          </a:xfrm>
          <a:custGeom>
            <a:avLst/>
            <a:gdLst/>
            <a:ahLst/>
            <a:cxnLst/>
            <a:rect r="r" b="b" t="t" l="l"/>
            <a:pathLst>
              <a:path h="1199266" w="1263594">
                <a:moveTo>
                  <a:pt x="0" y="0"/>
                </a:moveTo>
                <a:lnTo>
                  <a:pt x="1263595" y="0"/>
                </a:lnTo>
                <a:lnTo>
                  <a:pt x="1263595" y="1199266"/>
                </a:lnTo>
                <a:lnTo>
                  <a:pt x="0" y="1199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64823" y="1691319"/>
            <a:ext cx="751302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5024">
                <a:solidFill>
                  <a:srgbClr val="64E688"/>
                </a:solidFill>
                <a:latin typeface="Heebo Ultra-Bold"/>
              </a:rPr>
              <a:t>MEDIDAS PARA A CYBERSEGURANÇA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2409" y="3316851"/>
            <a:ext cx="6917850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Heebo"/>
              </a:rPr>
              <a:t>Algumas medidas podem ser tomadas como: aplicar antivírus nas máquinas, ter cópias de segurança do que está nos servidores, criptografar dados e oferecer uma tecnologia de assinatura digital.</a:t>
            </a:r>
          </a:p>
          <a:p>
            <a:pPr algn="just" marL="485775" indent="-242888" lvl="1">
              <a:lnSpc>
                <a:spcPts val="337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Heebo"/>
              </a:rPr>
              <a:t>É o que torna mais difícil a perda de informações e possíveis fraudes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701787">
            <a:off x="14553477" y="5578523"/>
            <a:ext cx="3810015" cy="4777448"/>
          </a:xfrm>
          <a:custGeom>
            <a:avLst/>
            <a:gdLst/>
            <a:ahLst/>
            <a:cxnLst/>
            <a:rect r="r" b="b" t="t" l="l"/>
            <a:pathLst>
              <a:path h="4777448" w="3810015">
                <a:moveTo>
                  <a:pt x="0" y="0"/>
                </a:moveTo>
                <a:lnTo>
                  <a:pt x="3810015" y="0"/>
                </a:lnTo>
                <a:lnTo>
                  <a:pt x="3810015" y="4777448"/>
                </a:lnTo>
                <a:lnTo>
                  <a:pt x="0" y="477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61631">
            <a:off x="14698353" y="33694"/>
            <a:ext cx="3520264" cy="3624467"/>
          </a:xfrm>
          <a:custGeom>
            <a:avLst/>
            <a:gdLst/>
            <a:ahLst/>
            <a:cxnLst/>
            <a:rect r="r" b="b" t="t" l="l"/>
            <a:pathLst>
              <a:path h="3624467" w="3520264">
                <a:moveTo>
                  <a:pt x="0" y="0"/>
                </a:moveTo>
                <a:lnTo>
                  <a:pt x="3520264" y="0"/>
                </a:lnTo>
                <a:lnTo>
                  <a:pt x="3520264" y="3624467"/>
                </a:lnTo>
                <a:lnTo>
                  <a:pt x="0" y="3624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5904" y="3136903"/>
            <a:ext cx="8036328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9300">
                <a:solidFill>
                  <a:srgbClr val="64E688"/>
                </a:solidFill>
                <a:latin typeface="Heebo Ultra-Bold"/>
              </a:rPr>
              <a:t> </a:t>
            </a:r>
            <a:r>
              <a:rPr lang="en-US" sz="9300">
                <a:solidFill>
                  <a:srgbClr val="64E688"/>
                </a:solidFill>
                <a:latin typeface="Heebo Ultra-Bold"/>
              </a:rPr>
              <a:t>Tipos Comuns de Ataques Cibernéticos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4557" y="1744793"/>
            <a:ext cx="3491158" cy="1554099"/>
            <a:chOff x="0" y="0"/>
            <a:chExt cx="4654877" cy="20721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MALWARE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1023" y="1152440"/>
              <a:ext cx="4633854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Malware significa software mal-intencionado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3559199">
            <a:off x="14081771" y="62239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41166" y="1744793"/>
            <a:ext cx="3491158" cy="2258949"/>
            <a:chOff x="0" y="0"/>
            <a:chExt cx="4654877" cy="30119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RANSOMWARE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1023" y="1152440"/>
              <a:ext cx="4633854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Tecnologias associadas que atores proibidos usam para extorquir dinheiro de entidades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098139" y="5778779"/>
            <a:ext cx="3491158" cy="2963799"/>
            <a:chOff x="0" y="0"/>
            <a:chExt cx="4654877" cy="395173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PHISHING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023" y="1152440"/>
              <a:ext cx="4633854" cy="2799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O phishing é uma ameaça cibernética que usa técnicas de engenharia social para induzir usuários a divulgar informações de identificação pessoal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036580" y="5778779"/>
            <a:ext cx="3491158" cy="2258949"/>
            <a:chOff x="0" y="0"/>
            <a:chExt cx="4654877" cy="301193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DDOS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023" y="1152440"/>
              <a:ext cx="4633854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Um esforço coordenado para sobrecarregar um servidor enviando um grande volume de solicitações falsas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159698" y="5778779"/>
            <a:ext cx="3491158" cy="2611374"/>
            <a:chOff x="0" y="0"/>
            <a:chExt cx="4654877" cy="348183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MAN-IN-THE-MIDDLE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023" y="1152440"/>
              <a:ext cx="4633854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Um ataque man-in-the-middle envolve uma parte externa que tenta obter acesso não autorizado por uma rede durante uma troca de dados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3975020" y="5778779"/>
            <a:ext cx="3491158" cy="1906524"/>
            <a:chOff x="0" y="0"/>
            <a:chExt cx="4654877" cy="254203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Medium"/>
                </a:rPr>
                <a:t>AMEAÇA INTERNA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1023" y="1152440"/>
              <a:ext cx="4633854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Heebo"/>
                </a:rPr>
                <a:t>Funcionários de uma organização que tenham más intenções</a:t>
              </a:r>
            </a:p>
          </p:txBody>
        </p:sp>
        <p:sp>
          <p:nvSpPr>
            <p:cNvPr name="AutoShape 26" id="26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437420" y="6733300"/>
            <a:ext cx="2597117" cy="3313706"/>
          </a:xfrm>
          <a:custGeom>
            <a:avLst/>
            <a:gdLst/>
            <a:ahLst/>
            <a:cxnLst/>
            <a:rect r="r" b="b" t="t" l="l"/>
            <a:pathLst>
              <a:path h="3313706" w="2597117">
                <a:moveTo>
                  <a:pt x="0" y="0"/>
                </a:moveTo>
                <a:lnTo>
                  <a:pt x="2597118" y="0"/>
                </a:lnTo>
                <a:lnTo>
                  <a:pt x="2597118" y="3313706"/>
                </a:lnTo>
                <a:lnTo>
                  <a:pt x="0" y="3313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55677" y="1371308"/>
            <a:ext cx="5446961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9"/>
              </a:lnSpc>
            </a:pPr>
            <a:r>
              <a:rPr lang="en-US" sz="6175">
                <a:solidFill>
                  <a:srgbClr val="FFFFFF"/>
                </a:solidFill>
                <a:latin typeface="Heebo Ultra-Bold"/>
              </a:rPr>
              <a:t>Tipos Comuns de Ataques Cibernéticos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27" y="5794624"/>
            <a:ext cx="7714870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144053" y="8788151"/>
            <a:ext cx="7714870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44027" y="1393103"/>
            <a:ext cx="771489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Heebo Medium"/>
              </a:rPr>
              <a:t>Análise Preditiva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27" y="2105475"/>
            <a:ext cx="7714897" cy="309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Heebo"/>
              </a:rPr>
              <a:t>“A inteligência artificial pode fortalecer a segurança cibernética por meio de análises preditivas, detecção de anomalias e respostas automáticas, melhorando a capacidade de defesa contra ameaças emergentes”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eebo"/>
              </a:rPr>
              <a:t>1º Tenente Ricardo Sánchez, chefe da seção de inteligência cibernética do Serviço Nacional de Fronteiras do Panamá (SENAFRONT)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27" y="6339254"/>
            <a:ext cx="771489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Heebo Medium"/>
              </a:rPr>
              <a:t>Análise de vulnerabilidades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27" y="7042101"/>
            <a:ext cx="7714897" cy="67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5"/>
              </a:lnSpc>
            </a:pPr>
            <a:r>
              <a:rPr lang="en-US" sz="1975">
                <a:solidFill>
                  <a:srgbClr val="FFFFFF"/>
                </a:solidFill>
                <a:latin typeface="Heebo"/>
              </a:rPr>
              <a:t>Exemplo de uso da inteligência artificial (IA) para correção de vulnerabilidades é o GitHub.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6169" y="1440728"/>
            <a:ext cx="6342501" cy="5713104"/>
            <a:chOff x="0" y="0"/>
            <a:chExt cx="8456668" cy="761747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456668" cy="654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32"/>
                </a:lnSpc>
              </a:pPr>
              <a:r>
                <a:rPr lang="en-US" sz="6443">
                  <a:solidFill>
                    <a:srgbClr val="FFFFFF"/>
                  </a:solidFill>
                  <a:latin typeface="Heebo Ultra-Bold"/>
                </a:rPr>
                <a:t>Uso da Inteligência Artificial na Segurança Cibernética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95172"/>
              <a:ext cx="8456668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9"/>
                </a:lnSpc>
              </a:pPr>
              <a:r>
                <a:rPr lang="en-US" sz="3099">
                  <a:solidFill>
                    <a:srgbClr val="64E688"/>
                  </a:solidFill>
                  <a:latin typeface="Heebo"/>
                </a:rPr>
                <a:t>Como a tecnologia pode auxiliar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340" y="8926043"/>
            <a:ext cx="2725321" cy="2721914"/>
          </a:xfrm>
          <a:custGeom>
            <a:avLst/>
            <a:gdLst/>
            <a:ahLst/>
            <a:cxnLst/>
            <a:rect r="r" b="b" t="t" l="l"/>
            <a:pathLst>
              <a:path h="2721914" w="2725321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8502" y="-2381568"/>
            <a:ext cx="6249315" cy="6820535"/>
          </a:xfrm>
          <a:custGeom>
            <a:avLst/>
            <a:gdLst/>
            <a:ahLst/>
            <a:cxnLst/>
            <a:rect r="r" b="b" t="t" l="l"/>
            <a:pathLst>
              <a:path h="6820535" w="624931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58213" y="1705989"/>
            <a:ext cx="13150954" cy="6875021"/>
            <a:chOff x="0" y="0"/>
            <a:chExt cx="17534605" cy="91666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090198"/>
              <a:ext cx="17534605" cy="6078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0"/>
                </a:lnSpc>
              </a:pPr>
              <a:r>
                <a:rPr lang="en-US" sz="5200">
                  <a:solidFill>
                    <a:srgbClr val="64E688"/>
                  </a:solidFill>
                  <a:latin typeface="Heebo Medium"/>
                </a:rPr>
                <a:t>A tecnologia não é nada. O que é importante é que você tenha fé de que as pessoas sejam basicamente boas e inteligentes. Se você lhes fornecer ferramentas, elas farão coisas maravilhosas.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7784792"/>
              <a:ext cx="3862114" cy="1381903"/>
              <a:chOff x="0" y="0"/>
              <a:chExt cx="11275304" cy="4034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275304" cy="4034418"/>
              </a:xfrm>
              <a:custGeom>
                <a:avLst/>
                <a:gdLst/>
                <a:ahLst/>
                <a:cxnLst/>
                <a:rect r="r" b="b" t="t" l="l"/>
                <a:pathLst>
                  <a:path h="4034418" w="11275304">
                    <a:moveTo>
                      <a:pt x="11150844" y="59690"/>
                    </a:moveTo>
                    <a:cubicBezTo>
                      <a:pt x="11186404" y="59690"/>
                      <a:pt x="11215614" y="88900"/>
                      <a:pt x="11215614" y="124460"/>
                    </a:cubicBezTo>
                    <a:lnTo>
                      <a:pt x="11215614" y="3909957"/>
                    </a:lnTo>
                    <a:cubicBezTo>
                      <a:pt x="11215614" y="3945518"/>
                      <a:pt x="11186404" y="3974728"/>
                      <a:pt x="11150844" y="3974728"/>
                    </a:cubicBezTo>
                    <a:lnTo>
                      <a:pt x="124460" y="3974728"/>
                    </a:lnTo>
                    <a:cubicBezTo>
                      <a:pt x="88900" y="3974728"/>
                      <a:pt x="59690" y="3945518"/>
                      <a:pt x="59690" y="390995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1150844" y="59690"/>
                    </a:lnTo>
                    <a:moveTo>
                      <a:pt x="1115084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09957"/>
                    </a:lnTo>
                    <a:cubicBezTo>
                      <a:pt x="0" y="3978537"/>
                      <a:pt x="55880" y="4034418"/>
                      <a:pt x="124460" y="4034418"/>
                    </a:cubicBezTo>
                    <a:lnTo>
                      <a:pt x="11150844" y="4034418"/>
                    </a:lnTo>
                    <a:cubicBezTo>
                      <a:pt x="11219424" y="4034418"/>
                      <a:pt x="11275304" y="3978537"/>
                      <a:pt x="11275304" y="3909957"/>
                    </a:cubicBezTo>
                    <a:lnTo>
                      <a:pt x="11275304" y="124460"/>
                    </a:lnTo>
                    <a:cubicBezTo>
                      <a:pt x="11275304" y="55880"/>
                      <a:pt x="11219424" y="0"/>
                      <a:pt x="11150844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37277" y="8135807"/>
              <a:ext cx="318755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eebo"/>
                </a:rPr>
                <a:t>STEVE JOBS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7757" cy="544218"/>
            </a:xfrm>
            <a:custGeom>
              <a:avLst/>
              <a:gdLst/>
              <a:ahLst/>
              <a:cxnLst/>
              <a:rect r="r" b="b" t="t" l="l"/>
              <a:pathLst>
                <a:path h="544218" w="787757">
                  <a:moveTo>
                    <a:pt x="0" y="0"/>
                  </a:moveTo>
                  <a:lnTo>
                    <a:pt x="787757" y="0"/>
                  </a:lnTo>
                  <a:lnTo>
                    <a:pt x="787757" y="544218"/>
                  </a:lnTo>
                  <a:lnTo>
                    <a:pt x="0" y="544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CA00023D28B4459F132727AA75EBA9" ma:contentTypeVersion="13" ma:contentTypeDescription="Crie um novo documento." ma:contentTypeScope="" ma:versionID="ea4bc0b0aef46f1ab380005f6daf7869">
  <xsd:schema xmlns:xsd="http://www.w3.org/2001/XMLSchema" xmlns:xs="http://www.w3.org/2001/XMLSchema" xmlns:p="http://schemas.microsoft.com/office/2006/metadata/properties" xmlns:ns2="f44de63d-4585-424b-b0c2-937c5f3a9e1f" xmlns:ns3="81eaa392-1dad-4ee1-ac23-da4bd3dbda53" targetNamespace="http://schemas.microsoft.com/office/2006/metadata/properties" ma:root="true" ma:fieldsID="ea721852820c3d323821775adde1900b" ns2:_="" ns3:_="">
    <xsd:import namespace="f44de63d-4585-424b-b0c2-937c5f3a9e1f"/>
    <xsd:import namespace="81eaa392-1dad-4ee1-ac23-da4bd3dbda5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de63d-4585-424b-b0c2-937c5f3a9e1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7b59a213-3ed0-46ab-9563-01ee8d1fa8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aa392-1dad-4ee1-ac23-da4bd3dbda5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4cd099f-d350-4ba2-b15c-61c4bbfa22c8}" ma:internalName="TaxCatchAll" ma:showField="CatchAllData" ma:web="81eaa392-1dad-4ee1-ac23-da4bd3dbd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4de63d-4585-424b-b0c2-937c5f3a9e1f">
      <Terms xmlns="http://schemas.microsoft.com/office/infopath/2007/PartnerControls"/>
    </lcf76f155ced4ddcb4097134ff3c332f>
    <TaxCatchAll xmlns="81eaa392-1dad-4ee1-ac23-da4bd3dbda53" xsi:nil="true"/>
  </documentManagement>
</p:properties>
</file>

<file path=customXml/itemProps1.xml><?xml version="1.0" encoding="utf-8"?>
<ds:datastoreItem xmlns:ds="http://schemas.openxmlformats.org/officeDocument/2006/customXml" ds:itemID="{D86043F6-48C0-4915-83EC-1E2F03CF829E}"/>
</file>

<file path=customXml/itemProps2.xml><?xml version="1.0" encoding="utf-8"?>
<ds:datastoreItem xmlns:ds="http://schemas.openxmlformats.org/officeDocument/2006/customXml" ds:itemID="{8B456D27-06C9-45AF-991B-6D1C9F77D214}"/>
</file>

<file path=customXml/itemProps3.xml><?xml version="1.0" encoding="utf-8"?>
<ds:datastoreItem xmlns:ds="http://schemas.openxmlformats.org/officeDocument/2006/customXml" ds:itemID="{C338DCA8-C1C5-47FC-A409-2CB3EF76421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Segurança Cibernética</dc:title>
  <cp:revision>1</cp:revision>
  <dcterms:created xsi:type="dcterms:W3CDTF">2006-08-16T00:00:00Z</dcterms:created>
  <dcterms:modified xsi:type="dcterms:W3CDTF">2011-08-01T06:04:30Z</dcterms:modified>
  <dc:identifier>DAGBRuIHV9Y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0x01010022CA00023D28B4459F132727AA75EBA9</vt:lpwstr>
  </property>
</Properties>
</file>